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60" r:id="rId11"/>
    <p:sldId id="267" r:id="rId12"/>
    <p:sldId id="277" r:id="rId13"/>
    <p:sldId id="298" r:id="rId14"/>
    <p:sldId id="279" r:id="rId15"/>
    <p:sldId id="294" r:id="rId16"/>
    <p:sldId id="330" r:id="rId17"/>
    <p:sldId id="331" r:id="rId18"/>
    <p:sldId id="295" r:id="rId19"/>
    <p:sldId id="302" r:id="rId20"/>
    <p:sldId id="300" r:id="rId21"/>
    <p:sldId id="333" r:id="rId22"/>
    <p:sldId id="334" r:id="rId23"/>
    <p:sldId id="299" r:id="rId24"/>
    <p:sldId id="336" r:id="rId25"/>
    <p:sldId id="303" r:id="rId26"/>
    <p:sldId id="301" r:id="rId27"/>
    <p:sldId id="317" r:id="rId28"/>
    <p:sldId id="269" r:id="rId29"/>
    <p:sldId id="318" r:id="rId30"/>
    <p:sldId id="285" r:id="rId31"/>
    <p:sldId id="291" r:id="rId32"/>
    <p:sldId id="292" r:id="rId33"/>
    <p:sldId id="304" r:id="rId34"/>
    <p:sldId id="305" r:id="rId35"/>
    <p:sldId id="319" r:id="rId36"/>
    <p:sldId id="286" r:id="rId37"/>
    <p:sldId id="270" r:id="rId38"/>
    <p:sldId id="320" r:id="rId39"/>
    <p:sldId id="321" r:id="rId40"/>
    <p:sldId id="308" r:id="rId41"/>
    <p:sldId id="309" r:id="rId42"/>
    <p:sldId id="322" r:id="rId43"/>
    <p:sldId id="326" r:id="rId44"/>
    <p:sldId id="323" r:id="rId45"/>
    <p:sldId id="324" r:id="rId46"/>
    <p:sldId id="313" r:id="rId47"/>
    <p:sldId id="314" r:id="rId48"/>
    <p:sldId id="327" r:id="rId49"/>
    <p:sldId id="328" r:id="rId50"/>
    <p:sldId id="262" r:id="rId51"/>
    <p:sldId id="306" r:id="rId52"/>
    <p:sldId id="307" r:id="rId53"/>
    <p:sldId id="325" r:id="rId54"/>
    <p:sldId id="329" r:id="rId55"/>
    <p:sldId id="275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8445" autoAdjust="0"/>
  </p:normalViewPr>
  <p:slideViewPr>
    <p:cSldViewPr snapToGrid="0">
      <p:cViewPr varScale="1">
        <p:scale>
          <a:sx n="78" d="100"/>
          <a:sy n="78" d="100"/>
        </p:scale>
        <p:origin x="1758" y="90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02.05.2020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02.05.2020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Ohrengröße, Abstand zwischen den Augen, Länge des Nasenrückens</a:t>
            </a:r>
            <a:r>
              <a:rPr lang="de-DE" baseline="0" dirty="0"/>
              <a:t> </a:t>
            </a:r>
            <a:r>
              <a:rPr lang="de-DE" baseline="0" dirty="0" err="1"/>
              <a:t>etc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Computer</a:t>
            </a:r>
            <a:r>
              <a:rPr lang="de-DE" baseline="0" dirty="0"/>
              <a:t> arbeitet Pixelbasiert, also sind für uns Menschen offensichtliche Merkmale für ihn oft ungeeignet (</a:t>
            </a:r>
            <a:r>
              <a:rPr lang="de-DE" baseline="0" dirty="0" err="1"/>
              <a:t>bsp.</a:t>
            </a:r>
            <a:r>
              <a:rPr lang="de-DE" baseline="0" dirty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Deep</a:t>
            </a:r>
            <a:r>
              <a:rPr lang="de-DE" baseline="0" dirty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Bestes Training: Bild1 von </a:t>
            </a:r>
            <a:r>
              <a:rPr lang="de-DE" baseline="0" dirty="0" err="1"/>
              <a:t>PersonA</a:t>
            </a:r>
            <a:r>
              <a:rPr lang="de-DE" baseline="0" dirty="0"/>
              <a:t> (</a:t>
            </a:r>
            <a:r>
              <a:rPr lang="de-DE" baseline="0" dirty="0" err="1"/>
              <a:t>Chirs</a:t>
            </a:r>
            <a:r>
              <a:rPr lang="de-DE" baseline="0" dirty="0"/>
              <a:t> Pratt), Bild2 von </a:t>
            </a:r>
            <a:r>
              <a:rPr lang="de-DE" baseline="0" dirty="0" err="1"/>
              <a:t>PersonA</a:t>
            </a:r>
            <a:r>
              <a:rPr lang="de-DE" baseline="0" dirty="0"/>
              <a:t> und Bild3 von </a:t>
            </a:r>
            <a:r>
              <a:rPr lang="de-DE" baseline="0" dirty="0" err="1"/>
              <a:t>PersonB</a:t>
            </a:r>
            <a:r>
              <a:rPr lang="de-DE" baseline="0" dirty="0"/>
              <a:t> (Scott </a:t>
            </a:r>
            <a:r>
              <a:rPr lang="de-DE" baseline="0" dirty="0" err="1"/>
              <a:t>Clifton</a:t>
            </a:r>
            <a:r>
              <a:rPr lang="de-DE" baseline="0" dirty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Datensätze zeigen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Encode_faces.py vorbereiten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Recognize_faces_image.py live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Recognize_faces_video.py vorbereiten und abspielen</a:t>
            </a:r>
          </a:p>
          <a:p>
            <a:pPr marL="22860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98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Stage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228600" indent="-228600">
              <a:buAutoNum type="arabicParenR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53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ein SSD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7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02.05.2020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02.05.2020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02.05.2020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02.05.2020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02.05.2020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02.05.2020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Datei:Face_detection_example_openCV.jp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BHISHEKCHBA/image-processing-6764957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.ai/haar-cascade-face-identification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al-time-face-recognition-with-cpu-983d35cc3ec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28.jpeg"/><Relationship Id="rId4" Type="http://schemas.openxmlformats.org/officeDocument/2006/relationships/hyperlink" Target="https://www.pinterest.de/pin/351351208415072519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onarchive.com/show/free-folder-icons-by-iconshock/folder-images-icon.html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www.greymatter.com/corporate/showcase/bing-search-api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onarchive.com/show/free-folder-icons-by-iconshock/folder-images-icon.html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m.wikipedia.org/wiki/Datei:Download_alt_font_awesome.svg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de.wikipedia.org/wiki/Googl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r-cnn-fast-r-cnn-faster-r-cnn-yolo-object-detection-algorithms-36d53571365e" TargetMode="External"/><Relationship Id="rId3" Type="http://schemas.openxmlformats.org/officeDocument/2006/relationships/hyperlink" Target="https://www.supermarktblog.com/wp-content/uploads/2019/10/amazongo26a.jpg" TargetMode="External"/><Relationship Id="rId7" Type="http://schemas.openxmlformats.org/officeDocument/2006/relationships/hyperlink" Target="https://miro.medium.com/max/706/1*C1WssIiKpRsfjKrle9IyMQ.pn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he-intuition-behind-facial-detection-the-viola-jones-algorithm-29d9106b6999" TargetMode="Externa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Relationship Id="rId9" Type="http://schemas.openxmlformats.org/officeDocument/2006/relationships/hyperlink" Target="https://miro.medium.com/max/1400/1*rqGEyJKbKv3ecmjaMSiEtA.p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02.05.2020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770"/>
          <a:stretch/>
        </p:blipFill>
        <p:spPr>
          <a:xfrm>
            <a:off x="1097280" y="3356612"/>
            <a:ext cx="2899842" cy="28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3246" y="2414579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02.05.2020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678290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Stage </a:t>
            </a:r>
            <a:r>
              <a:rPr lang="de-DE" dirty="0" err="1"/>
              <a:t>Detector</a:t>
            </a:r>
            <a:endParaRPr lang="de-DE" dirty="0"/>
          </a:p>
          <a:p>
            <a:pPr lvl="1"/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pPr lvl="1"/>
            <a:r>
              <a:rPr lang="de-DE" dirty="0"/>
              <a:t>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02.05.2020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17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70344"/>
              </p:ext>
            </p:extLst>
          </p:nvPr>
        </p:nvGraphicFramePr>
        <p:xfrm>
          <a:off x="1113756" y="2321151"/>
          <a:ext cx="10098725" cy="279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836614441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79,8 %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512 x 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36124"/>
                  </a:ext>
                </a:extLst>
              </a:tr>
            </a:tbl>
          </a:graphicData>
        </a:graphic>
      </p:graphicFrame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CC6E9CB6-5E81-4CE9-B4E8-5E024CB9CAAC}"/>
              </a:ext>
            </a:extLst>
          </p:cNvPr>
          <p:cNvSpPr/>
          <p:nvPr/>
        </p:nvSpPr>
        <p:spPr>
          <a:xfrm>
            <a:off x="729049" y="3632886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64C7424-B067-4B23-AEFC-72CC90943127}"/>
              </a:ext>
            </a:extLst>
          </p:cNvPr>
          <p:cNvSpPr/>
          <p:nvPr/>
        </p:nvSpPr>
        <p:spPr>
          <a:xfrm>
            <a:off x="729049" y="4102443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Einzelnes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(1 Stage Detector)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>
                <a:solidFill>
                  <a:schemeClr val="tx1"/>
                </a:solidFill>
              </a:rPr>
              <a:t>external </a:t>
            </a:r>
            <a:r>
              <a:rPr lang="de-DE" dirty="0" err="1">
                <a:solidFill>
                  <a:schemeClr val="tx1"/>
                </a:solidFill>
              </a:rPr>
              <a:t>proposer</a:t>
            </a:r>
            <a:r>
              <a:rPr lang="de-DE" dirty="0">
                <a:solidFill>
                  <a:schemeClr val="tx1"/>
                </a:solidFill>
              </a:rPr>
              <a:t> für </a:t>
            </a:r>
            <a:r>
              <a:rPr lang="de-DE" dirty="0" err="1">
                <a:solidFill>
                  <a:schemeClr val="tx1"/>
                </a:solidFill>
              </a:rPr>
              <a:t>Regions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Interest (</a:t>
            </a:r>
            <a:r>
              <a:rPr lang="de-DE" dirty="0" err="1">
                <a:solidFill>
                  <a:schemeClr val="tx1"/>
                </a:solidFill>
              </a:rPr>
              <a:t>RoI</a:t>
            </a:r>
            <a:r>
              <a:rPr lang="de-DE" dirty="0">
                <a:solidFill>
                  <a:schemeClr val="tx1"/>
                </a:solidFill>
              </a:rPr>
              <a:t>) mehr nötig</a:t>
            </a:r>
          </a:p>
          <a:p>
            <a:r>
              <a:rPr lang="de-DE" dirty="0">
                <a:solidFill>
                  <a:schemeClr val="tx1"/>
                </a:solidFill>
              </a:rPr>
              <a:t>Feste </a:t>
            </a:r>
            <a:r>
              <a:rPr lang="de-DE" dirty="0" err="1">
                <a:solidFill>
                  <a:schemeClr val="tx1"/>
                </a:solidFill>
              </a:rPr>
              <a:t>Standart</a:t>
            </a:r>
            <a:r>
              <a:rPr lang="de-DE" dirty="0">
                <a:solidFill>
                  <a:schemeClr val="tx1"/>
                </a:solidFill>
              </a:rPr>
              <a:t> Boxen</a:t>
            </a:r>
          </a:p>
          <a:p>
            <a:r>
              <a:rPr lang="en-US" dirty="0" err="1"/>
              <a:t>Jede</a:t>
            </a:r>
            <a:r>
              <a:rPr lang="en-US" dirty="0"/>
              <a:t> Box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Score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darin</a:t>
            </a:r>
            <a:r>
              <a:rPr lang="en-US" dirty="0"/>
              <a:t> und </a:t>
            </a:r>
            <a:r>
              <a:rPr lang="en-US" dirty="0" err="1"/>
              <a:t>passt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/Position 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Beschreiben was verwendet wurde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8238-DE5B-4ABB-B810-23D7C7378B5D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870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BE46E-0C1E-4D65-9DB0-CA4D23E6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2646A0-9F79-4FE0-ADA3-54072CFC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02.05.2020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489654" y="3503140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E2CEF-DD69-4F6D-BF76-249B1DFF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r>
              <a:rPr lang="de-DE" dirty="0"/>
              <a:t>Kombination aus </a:t>
            </a:r>
            <a:r>
              <a:rPr lang="de-DE" dirty="0" err="1"/>
              <a:t>bounding</a:t>
            </a:r>
            <a:r>
              <a:rPr lang="de-DE" dirty="0"/>
              <a:t> box und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02.05.2020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21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6096000" y="3535811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4596016" y="4287795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BC9ECB-AFBA-4A1F-9598-19AD51CF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0A7ADA-F51A-447A-894D-44736929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635F61-9BF2-4E69-AF89-4D5B4CC1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02.05.2020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D66A2A-F284-4849-A57F-936F1EE0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AF0E9D-6136-4205-AC13-D529E88E9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406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208736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E2CEF-DD69-4F6D-BF76-249B1DFF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02.05.2020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24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Beschreiben was verwendet wurde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EBDA-7C99-4663-8185-204BCDFBB368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5798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###Start Jens###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02.05.2020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9397805" y="3636632"/>
            <a:ext cx="724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https://de.wikipedia.org/wiki/Datei:Face_detection_example_openCV.jpg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02.05.2020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410867" y="3729240"/>
            <a:ext cx="7610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https://www.slideshare.net/ABHISHEKCHBA/image-processing-67649577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Recognition</a:t>
            </a:r>
          </a:p>
          <a:p>
            <a:r>
              <a:rPr lang="de-DE" dirty="0"/>
              <a:t>Weiterführendes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02.05.2020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3026015" y="3134580"/>
            <a:ext cx="4303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11403706" y="3596245"/>
            <a:ext cx="459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6"/>
              </a:rPr>
              <a:t>https://mc.ai/haar-cascade-face-identification/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02.05.2020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3048000" y="4023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Cascading</a:t>
            </a:r>
            <a:endParaRPr lang="en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02.05.2020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9275984" y="3223122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hlinkClick r:id="rId4"/>
              </a:rPr>
              <a:t>https://towardsdatascience.com/real-time-face-recognition-with-cpu-983d35cc3ec5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02.05.2020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30986" y="4124418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Jurassic</a:t>
            </a:r>
            <a:r>
              <a:rPr lang="de-DE" dirty="0"/>
              <a:t> Park Datensatz</a:t>
            </a:r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02.05.2020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02.05.2020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02.05.2020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866990" y="3981533"/>
            <a:ext cx="4135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hlinkClick r:id="rId4"/>
              </a:rPr>
              <a:t>https://www.pinterest.de/pin/351351208415072519/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54" y="3050334"/>
            <a:ext cx="3858091" cy="217017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-5243410" y="3074720"/>
            <a:ext cx="7114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Jurassic</a:t>
            </a:r>
            <a:r>
              <a:rPr lang="de-DE" dirty="0"/>
              <a:t> Park Datensatz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02.05.2020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02.05.2020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09" y="2713718"/>
            <a:ext cx="1822981" cy="165370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94974" y="4298105"/>
            <a:ext cx="2948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https://www.greymatter.com/corporate/showcase/bing-search-api/</a:t>
            </a:r>
            <a:endParaRPr lang="de-DE" dirty="0"/>
          </a:p>
        </p:txBody>
      </p:sp>
      <p:sp>
        <p:nvSpPr>
          <p:cNvPr id="4" name="Pfeil nach rechts 3"/>
          <p:cNvSpPr/>
          <p:nvPr/>
        </p:nvSpPr>
        <p:spPr>
          <a:xfrm>
            <a:off x="5056648" y="3361824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21370"/>
            <a:ext cx="2438400" cy="2438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11955" y="4763903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http://www.iconarchive.com/show/free-folder-icons-by-iconshock/folder-images-icon.html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02.05.2020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0" y="2629693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671123" y="4541401"/>
            <a:ext cx="368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https://de.wikipedia.org/wiki/Google</a:t>
            </a:r>
            <a:endParaRPr lang="de-DE" dirty="0"/>
          </a:p>
        </p:txBody>
      </p:sp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88" y="2079269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861210" y="4545806"/>
            <a:ext cx="3292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https://de.m.wikipedia.org/wiki/Datei:Download_alt_font_awesome.svg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4" y="2106964"/>
            <a:ext cx="2438400" cy="24384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066124" y="4545806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8"/>
              </a:rPr>
              <a:t>http://www.iconarchive.com/show/free-folder-icons-by-iconshock/folder-images-icon.html</a:t>
            </a:r>
            <a:endParaRPr lang="de-DE" dirty="0"/>
          </a:p>
        </p:txBody>
      </p:sp>
      <p:sp>
        <p:nvSpPr>
          <p:cNvPr id="4" name="Plus 3"/>
          <p:cNvSpPr/>
          <p:nvPr/>
        </p:nvSpPr>
        <p:spPr>
          <a:xfrm>
            <a:off x="4702243" y="2998910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761" y="313630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495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02.05.2020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 Age &amp; Gender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wurde verwendet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3012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BD1B-6879-4048-B20F-D34DB9BD6828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189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Objekterkennung SSD</a:t>
            </a:r>
          </a:p>
          <a:p>
            <a:r>
              <a:rPr lang="de-DE" dirty="0"/>
              <a:t>Bild Objekterkennung YOLO</a:t>
            </a:r>
          </a:p>
          <a:p>
            <a:r>
              <a:rPr lang="de-DE" dirty="0"/>
              <a:t>Bild </a:t>
            </a:r>
            <a:r>
              <a:rPr lang="de-DE" dirty="0" err="1"/>
              <a:t>Facial</a:t>
            </a:r>
            <a:r>
              <a:rPr lang="de-DE" dirty="0"/>
              <a:t> </a:t>
            </a:r>
            <a:r>
              <a:rPr lang="de-DE" dirty="0" err="1"/>
              <a:t>landmarks</a:t>
            </a:r>
            <a:endParaRPr lang="de-DE" dirty="0"/>
          </a:p>
          <a:p>
            <a:r>
              <a:rPr lang="de-DE" dirty="0"/>
              <a:t>Bild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OpenCv</a:t>
            </a:r>
            <a:r>
              <a:rPr lang="de-DE" dirty="0"/>
              <a:t> Face </a:t>
            </a:r>
            <a:r>
              <a:rPr lang="de-DE" dirty="0" err="1"/>
              <a:t>recognition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dlib</a:t>
            </a:r>
            <a:r>
              <a:rPr lang="de-DE" dirty="0"/>
              <a:t>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>
                <a:hlinkClick r:id="rId6"/>
              </a:rPr>
              <a:t>https://towardsdatascience.com/the-intuition-behind-facial-detection-the-viola-jones-algorithm-29d9106b6999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https://miro.medium.com/max/706/1*C1WssIiKpRsfjKrle9IyMQ.png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https://towardsdatascience.com/r-cnn-fast-r-cnn-faster-r-cnn-yolo-object-detection-algorithms-36d53571365e</a:t>
            </a:r>
            <a:endParaRPr lang="de-DE" sz="1400" dirty="0"/>
          </a:p>
          <a:p>
            <a:r>
              <a:rPr lang="de-DE" sz="1400" dirty="0">
                <a:hlinkClick r:id="rId9"/>
              </a:rPr>
              <a:t>https://miro.medium.com/max/1400/1*rqGEyJKbKv3ecmjaMSiEtA.png</a:t>
            </a:r>
            <a:endParaRPr lang="de-DE" sz="1400" dirty="0"/>
          </a:p>
          <a:p>
            <a:r>
              <a:rPr lang="de-DE" sz="1400" dirty="0"/>
              <a:t>https://de.coursera.org/lecture/deep-learning-in-computer-vision/single-shot-detectors-Vpbkg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02.05.2020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02.05.2020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81" y="3240816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29" y="3342277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4" y="2792627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E0F7B8-8AE6-4973-A423-9780CF4E5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02.05.2020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2789</Words>
  <Application>Microsoft Office PowerPoint</Application>
  <PresentationFormat>Breitbild</PresentationFormat>
  <Paragraphs>538</Paragraphs>
  <Slides>55</Slides>
  <Notes>29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Single Shot Detector – Demo</vt:lpstr>
      <vt:lpstr>DEMO</vt:lpstr>
      <vt:lpstr>You Only Look Once</vt:lpstr>
      <vt:lpstr>You Only Look Once</vt:lpstr>
      <vt:lpstr>PowerPoint-Präsentation</vt:lpstr>
      <vt:lpstr>You Only Look Once</vt:lpstr>
      <vt:lpstr>You Only Look Once – Demo</vt:lpstr>
      <vt:lpstr>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DEMO TODO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DEMO TODO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– Demo #1</vt:lpstr>
      <vt:lpstr>DEMO TODO</vt:lpstr>
      <vt:lpstr>Face Recognition – Demo #2</vt:lpstr>
      <vt:lpstr>DEMO TODO</vt:lpstr>
      <vt:lpstr>Weiterführendes</vt:lpstr>
      <vt:lpstr>Face Detection – Demo Age &amp; Gender</vt:lpstr>
      <vt:lpstr>DEMO</vt:lpstr>
      <vt:lpstr>Fazit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Markus Cöllen</cp:lastModifiedBy>
  <cp:revision>99</cp:revision>
  <dcterms:created xsi:type="dcterms:W3CDTF">2020-04-13T21:40:48Z</dcterms:created>
  <dcterms:modified xsi:type="dcterms:W3CDTF">2020-05-02T11:43:12Z</dcterms:modified>
</cp:coreProperties>
</file>